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13716000" cx="24384000"/>
  <p:notesSz cx="6858000" cy="9144000"/>
  <p:embeddedFontLst>
    <p:embeddedFont>
      <p:font typeface="Helvetica Neue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3CMLeTkKZn5oCFz+2Y58YGH+f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HelveticaNeue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HelveticaNeue-italic.fntdata"/><Relationship Id="rId6" Type="http://schemas.openxmlformats.org/officeDocument/2006/relationships/slide" Target="slides/slide2.xml"/><Relationship Id="rId18" Type="http://schemas.openxmlformats.org/officeDocument/2006/relationships/font" Target="fonts/HelveticaNeue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44776f072_1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e44776f072_1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аздел">
  <p:cSld name="Раздел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вестка дня">
  <p:cSld name="Повестка дня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2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2" name="Google Shape;62;p2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нформационное сообщение">
  <p:cSld name="Информационное сообщение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5" name="Google Shape;65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ажный факт">
  <p:cSld name="Важный факт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9" name="Google Shape;69;p2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">
  <p:cSld name="Цитата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ото (3 шт.)">
  <p:cSld name="Фото (3 шт.)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8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8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ото">
  <p:cSld name="Фото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2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 фото">
  <p:cSld name="Заголовок и фото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15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 фото (вариант)">
  <p:cSld name="Заголовок и фото (вариант)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6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ункты">
  <p:cSld name="Заголовок и пункты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нкты">
  <p:cSld name="Пункты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ункты и фото">
  <p:cSld name="Заголовок, пункты и фото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8" name="Google Shape;38;p19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9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ункты, видео — мелко">
  <p:cSld name="Заголовок, пункты, видео — мелко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ункты, видео — крупно">
  <p:cSld name="Заголовок, пункты, видео — крупно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4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19.jpg"/><Relationship Id="rId5" Type="http://schemas.openxmlformats.org/officeDocument/2006/relationships/image" Target="../media/image17.png"/><Relationship Id="rId6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2.jp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18.jpg"/><Relationship Id="rId5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15.jpg"/><Relationship Id="rId6" Type="http://schemas.openxmlformats.org/officeDocument/2006/relationships/image" Target="../media/image10.jpg"/><Relationship Id="rId7" Type="http://schemas.openxmlformats.org/officeDocument/2006/relationships/image" Target="../media/image3.jpg"/><Relationship Id="rId8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.jpg"/><Relationship Id="rId6" Type="http://schemas.openxmlformats.org/officeDocument/2006/relationships/image" Target="../media/image12.jpg"/><Relationship Id="rId7" Type="http://schemas.openxmlformats.org/officeDocument/2006/relationships/image" Target="../media/image16.jpg"/><Relationship Id="rId8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8.jpg"/><Relationship Id="rId5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презентация-01.jpg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7.jpg" id="171" name="Google Shape;1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/>
          <p:cNvSpPr txBox="1"/>
          <p:nvPr/>
        </p:nvSpPr>
        <p:spPr>
          <a:xfrm>
            <a:off x="351806" y="382380"/>
            <a:ext cx="10935098" cy="127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VIOR. Варианты интерьеров</a:t>
            </a:r>
            <a:endParaRPr/>
          </a:p>
        </p:txBody>
      </p:sp>
      <p:pic>
        <p:nvPicPr>
          <p:cNvPr descr="REimagineHome_1771843165467_2x.jpg" id="173" name="Google Shape;17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8959" y="275807"/>
            <a:ext cx="11379922" cy="636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 title="Снимок экрана 2026-05-23 в 21.33.52.png"/>
          <p:cNvPicPr preferRelativeResize="0"/>
          <p:nvPr/>
        </p:nvPicPr>
        <p:blipFill rotWithShape="1">
          <a:blip r:embed="rId5">
            <a:alphaModFix/>
          </a:blip>
          <a:srcRect b="0" l="1239" r="1239" t="0"/>
          <a:stretch/>
        </p:blipFill>
        <p:spPr>
          <a:xfrm>
            <a:off x="10929121" y="6992520"/>
            <a:ext cx="11379789" cy="6478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 (1).jpg" id="175" name="Google Shape;17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0347" y="3119437"/>
            <a:ext cx="9346503" cy="7477202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6.jpg" id="180" name="Google Shape;1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3999" cy="13715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imagineHome_1773177503146_2x.jpg" id="181" name="Google Shape;18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06680" y="3242472"/>
            <a:ext cx="12948197" cy="723105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/>
          <p:nvPr/>
        </p:nvSpPr>
        <p:spPr>
          <a:xfrm>
            <a:off x="351806" y="382380"/>
            <a:ext cx="10935098" cy="127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VIOR. Варианты интерьеров</a:t>
            </a:r>
            <a:endParaRPr/>
          </a:p>
        </p:txBody>
      </p:sp>
      <p:pic>
        <p:nvPicPr>
          <p:cNvPr id="183" name="Google Shape;183;p11" title="Снимок экрана 2026-05-23 в 21.40.43.png"/>
          <p:cNvPicPr preferRelativeResize="0"/>
          <p:nvPr/>
        </p:nvPicPr>
        <p:blipFill rotWithShape="1">
          <a:blip r:embed="rId5">
            <a:alphaModFix/>
          </a:blip>
          <a:srcRect b="0" l="11575" r="10791" t="1468"/>
          <a:stretch/>
        </p:blipFill>
        <p:spPr>
          <a:xfrm>
            <a:off x="1151000" y="3185550"/>
            <a:ext cx="8084299" cy="734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6.jpg" id="188" name="Google Shape;188;g3e44776f072_1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3999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3e44776f072_1_2"/>
          <p:cNvSpPr txBox="1"/>
          <p:nvPr/>
        </p:nvSpPr>
        <p:spPr>
          <a:xfrm>
            <a:off x="351806" y="382380"/>
            <a:ext cx="109350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/>
              <a:t>Запрос.</a:t>
            </a:r>
            <a:endParaRPr b="1"/>
          </a:p>
        </p:txBody>
      </p:sp>
      <p:sp>
        <p:nvSpPr>
          <p:cNvPr id="190" name="Google Shape;190;g3e44776f072_1_2"/>
          <p:cNvSpPr txBox="1"/>
          <p:nvPr/>
        </p:nvSpPr>
        <p:spPr>
          <a:xfrm>
            <a:off x="1215650" y="1390600"/>
            <a:ext cx="16881900" cy="46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-450850" lvl="0" marL="457200" rtl="0" algn="l"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Char char="-"/>
            </a:pPr>
            <a:r>
              <a:rPr lang="en-US" sz="3500">
                <a:solidFill>
                  <a:srgbClr val="09090B"/>
                </a:solidFill>
              </a:rPr>
              <a:t>Ищем и</a:t>
            </a:r>
            <a:r>
              <a:rPr lang="en-US" sz="3500">
                <a:solidFill>
                  <a:srgbClr val="09090B"/>
                </a:solidFill>
              </a:rPr>
              <a:t>нвестора, готового зайти в проект домов будущего с потенциалом международного масштаба. Необходимый уровень инвестиций от 40 млн. Условия обсуждаются.</a:t>
            </a:r>
            <a:endParaRPr sz="3500">
              <a:solidFill>
                <a:srgbClr val="09090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t/>
            </a:r>
            <a:endParaRPr sz="3500">
              <a:solidFill>
                <a:srgbClr val="09090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09090B"/>
                </a:solidFill>
              </a:rPr>
              <a:t> - Первого клиента на Витальный Дом. Готовы реализовать с вами первый дом по себестоимости, но с возможностью использовать его в рекламных и демонстрационных целях.</a:t>
            </a:r>
            <a:endParaRPr sz="3500">
              <a:solidFill>
                <a:srgbClr val="09090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1" name="Google Shape;191;g3e44776f072_1_2"/>
          <p:cNvSpPr txBox="1"/>
          <p:nvPr/>
        </p:nvSpPr>
        <p:spPr>
          <a:xfrm>
            <a:off x="351806" y="7261055"/>
            <a:ext cx="109350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/>
              <a:t>Контакты</a:t>
            </a:r>
            <a:r>
              <a:rPr b="1" lang="en-US" sz="4000"/>
              <a:t>.</a:t>
            </a:r>
            <a:endParaRPr b="1"/>
          </a:p>
        </p:txBody>
      </p:sp>
      <p:sp>
        <p:nvSpPr>
          <p:cNvPr id="192" name="Google Shape;192;g3e44776f072_1_2"/>
          <p:cNvSpPr txBox="1"/>
          <p:nvPr/>
        </p:nvSpPr>
        <p:spPr>
          <a:xfrm>
            <a:off x="1215650" y="8269275"/>
            <a:ext cx="18931200" cy="32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09090B"/>
                </a:solidFill>
              </a:rPr>
              <a:t>Артём Березин - CEO, Генеральный директор</a:t>
            </a:r>
            <a:endParaRPr sz="3500">
              <a:solidFill>
                <a:srgbClr val="09090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09090B"/>
                </a:solidFill>
              </a:rPr>
              <a:t>+7-926-176-66-79</a:t>
            </a:r>
            <a:endParaRPr sz="3500">
              <a:solidFill>
                <a:srgbClr val="09090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09090B"/>
                </a:solidFill>
              </a:rPr>
              <a:t>tg - @ArtBerezin</a:t>
            </a:r>
            <a:endParaRPr sz="3500">
              <a:solidFill>
                <a:srgbClr val="09090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t/>
            </a:r>
            <a:endParaRPr sz="3500">
              <a:solidFill>
                <a:srgbClr val="09090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93" name="Google Shape;193;g3e44776f072_1_2" title="Снимок экрана 2026-05-23 в 22.00.3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96075" y="7261050"/>
            <a:ext cx="4066925" cy="50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4.jpg"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1215644" y="520750"/>
            <a:ext cx="10935000" cy="120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Мы </a:t>
            </a: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создаём</a:t>
            </a: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дома, которые возвращают человеку его главный ресурс — жизненную силу.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Современный человек живёт в разрыве со своей биологией. Искусственный свет подавляет мелатонин. Постоянный шум не даёт нервной системе восстановиться. Среда, в которой мы проводим 80% жизни, работает против нас.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VIOR — это архитектура и инфраструктура, которая работает на </a:t>
            </a:r>
            <a:r>
              <a:rPr lang="en-US" sz="3500">
                <a:solidFill>
                  <a:srgbClr val="FFFFFF"/>
                </a:solidFill>
              </a:rPr>
              <a:t>вас</a:t>
            </a: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Каждый дом — бионическая система, </a:t>
            </a:r>
            <a:r>
              <a:rPr lang="en-US" sz="3500">
                <a:solidFill>
                  <a:srgbClr val="FFFFFF"/>
                </a:solidFill>
              </a:rPr>
              <a:t>созданная</a:t>
            </a: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по индивидуальному проекту и настроенная на биоритмы своего владельца. Дом, который чувствует </a:t>
            </a:r>
            <a:r>
              <a:rPr lang="en-US" sz="3500">
                <a:solidFill>
                  <a:srgbClr val="FFFFFF"/>
                </a:solidFill>
              </a:rPr>
              <a:t>ваше</a:t>
            </a: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состояние, управляет светом, воздухом, звуком, ароматами и температурой — и день за днём помогает телу вернуться к тому, как оно должно работать.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Мы не просто строим жильё. Мы создаем </a:t>
            </a:r>
            <a:r>
              <a:rPr lang="en-US" sz="3500">
                <a:solidFill>
                  <a:srgbClr val="FFFFFF"/>
                </a:solidFill>
              </a:rPr>
              <a:t>продукт</a:t>
            </a: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который делает человека сильнее.</a:t>
            </a:r>
            <a:endParaRPr/>
          </a:p>
        </p:txBody>
      </p:sp>
      <p:pic>
        <p:nvPicPr>
          <p:cNvPr descr="02_upscale.png" id="93" name="Google Shape;93;p2"/>
          <p:cNvPicPr preferRelativeResize="0"/>
          <p:nvPr/>
        </p:nvPicPr>
        <p:blipFill rotWithShape="1">
          <a:blip r:embed="rId4">
            <a:alphaModFix/>
          </a:blip>
          <a:srcRect b="0" l="0" r="51930" t="0"/>
          <a:stretch/>
        </p:blipFill>
        <p:spPr>
          <a:xfrm flipH="1">
            <a:off x="14684401" y="-1"/>
            <a:ext cx="9721160" cy="1371600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5.jpg"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нимок экрана 2026-03-10 в 20.26.39.png" id="99" name="Google Shape;99;p3"/>
          <p:cNvPicPr preferRelativeResize="0"/>
          <p:nvPr/>
        </p:nvPicPr>
        <p:blipFill rotWithShape="1">
          <a:blip r:embed="rId4">
            <a:alphaModFix/>
          </a:blip>
          <a:srcRect b="0" l="972" r="0" t="0"/>
          <a:stretch/>
        </p:blipFill>
        <p:spPr>
          <a:xfrm>
            <a:off x="14703574" y="-25797"/>
            <a:ext cx="9675036" cy="1379304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sp>
        <p:nvSpPr>
          <p:cNvPr id="100" name="Google Shape;100;p3"/>
          <p:cNvSpPr txBox="1"/>
          <p:nvPr/>
        </p:nvSpPr>
        <p:spPr>
          <a:xfrm>
            <a:off x="1215650" y="957650"/>
            <a:ext cx="13135500" cy="111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VIOR — это </a:t>
            </a:r>
            <a:r>
              <a:rPr lang="en-US" sz="3500">
                <a:solidFill>
                  <a:srgbClr val="09090B"/>
                </a:solidFill>
              </a:rPr>
              <a:t>новая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архитектура.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Не квадратные метры. Не мрамор. Не </a:t>
            </a:r>
            <a:r>
              <a:rPr lang="en-US" sz="3500">
                <a:solidFill>
                  <a:srgbClr val="09090B"/>
                </a:solidFill>
              </a:rPr>
              <a:t>кич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Это дом, который спроектирован</a:t>
            </a:r>
            <a:r>
              <a:rPr lang="en-US" sz="3500">
                <a:solidFill>
                  <a:srgbClr val="09090B"/>
                </a:solidFill>
              </a:rPr>
              <a:t>, построен и настроен</a:t>
            </a:r>
            <a:br>
              <a:rPr lang="en-US" sz="3500">
                <a:solidFill>
                  <a:srgbClr val="09090B"/>
                </a:solidFill>
              </a:rPr>
            </a:b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с единственной целью — возвращать </a:t>
            </a:r>
            <a:r>
              <a:rPr lang="en-US" sz="3500">
                <a:solidFill>
                  <a:srgbClr val="09090B"/>
                </a:solidFill>
              </a:rPr>
              <a:t>вам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силу.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09090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Утром он будит </a:t>
            </a:r>
            <a:r>
              <a:rPr lang="en-US" sz="3500">
                <a:solidFill>
                  <a:srgbClr val="09090B"/>
                </a:solidFill>
              </a:rPr>
              <a:t>вас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в момент, когда мозг готов проснуться — мягким светом, имитирующим рассвет той широты и того сезона, в котором </a:t>
            </a:r>
            <a:r>
              <a:rPr lang="en-US" sz="3500">
                <a:solidFill>
                  <a:srgbClr val="09090B"/>
                </a:solidFill>
              </a:rPr>
              <a:t>вы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живё</a:t>
            </a:r>
            <a:r>
              <a:rPr lang="en-US" sz="3500">
                <a:solidFill>
                  <a:srgbClr val="09090B"/>
                </a:solidFill>
              </a:rPr>
              <a:t>те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. Воздух уже свежий. Вода уже подогрета. </a:t>
            </a:r>
            <a:r>
              <a:rPr lang="en-US" sz="3500">
                <a:solidFill>
                  <a:srgbClr val="09090B"/>
                </a:solidFill>
              </a:rPr>
              <a:t>Ваш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день начинается не с </a:t>
            </a:r>
            <a:r>
              <a:rPr lang="en-US" sz="3500">
                <a:solidFill>
                  <a:srgbClr val="09090B"/>
                </a:solidFill>
              </a:rPr>
              <a:t>задач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, а с ресурса.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09090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09090B"/>
                </a:solidFill>
              </a:rPr>
              <a:t>К началу рабочего дня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кабинет перестраивается для глубокой концентрации: свет холодный и точный, звук отсечён, температура чуть снижена — мозг работает на максимуме.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09090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Вечером дом мягко ведёт </a:t>
            </a:r>
            <a:r>
              <a:rPr lang="en-US" sz="3500">
                <a:solidFill>
                  <a:srgbClr val="09090B"/>
                </a:solidFill>
              </a:rPr>
              <a:t>вас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к восстановлению. Свет теплеет. Звуки замедляются. Инфракрасная сауна уже прогрета. Спальня готовится к тому, чтобы </a:t>
            </a:r>
            <a:r>
              <a:rPr lang="en-US" sz="3500">
                <a:solidFill>
                  <a:srgbClr val="09090B"/>
                </a:solidFill>
              </a:rPr>
              <a:t>ваш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сон был </a:t>
            </a:r>
            <a:b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не просто отдыхом — а перезарядкой.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6.jpg"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 txBox="1"/>
          <p:nvPr/>
        </p:nvSpPr>
        <p:spPr>
          <a:xfrm>
            <a:off x="11062851" y="556800"/>
            <a:ext cx="12037800" cy="120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Как он это делает?</a:t>
            </a:r>
            <a:endParaRPr sz="3500"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1" i="0" sz="35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Снаружи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 бионическая архитектура: органические формы, рождённые параметрическим дизайном и напечатанные на 3D-принтере, созданном </a:t>
            </a:r>
            <a:r>
              <a:rPr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специально для VIOR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Прямые углы - только там где необходимо, в рабочих пространствах. Мебель не </a:t>
            </a:r>
            <a:r>
              <a:rPr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расставлена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 она рождена вместе со стенами. Шкафы скрыты в толще конструкций. Двери </a:t>
            </a:r>
            <a:r>
              <a:rPr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исчезают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внутр</a:t>
            </a:r>
            <a:r>
              <a:rPr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стен. Это не интерьер — это тело дома.</a:t>
            </a:r>
            <a:endParaRPr sz="3500"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5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Внутри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 интеллектуальная </a:t>
            </a:r>
            <a:r>
              <a:rPr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IT-инфраструктура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связанная с </a:t>
            </a:r>
            <a:r>
              <a:rPr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вашим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телом и образом жизни через носимые устройства (Oura, Garmin</a:t>
            </a:r>
            <a:r>
              <a:rPr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Eight Sleep)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Она знает </a:t>
            </a:r>
            <a:r>
              <a:rPr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ваш</a:t>
            </a:r>
            <a:r>
              <a:rPr b="0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пульс, фазу сна, уровень стресса, активность за день. И каждый момент адаптирует среду: вода, свет, воздух, аромат, звук, температуру.</a:t>
            </a:r>
            <a:endParaRPr sz="3500"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5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1"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 </a:t>
            </a:r>
            <a:r>
              <a:rPr b="1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 управляе</a:t>
            </a:r>
            <a:r>
              <a:rPr b="1"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те</a:t>
            </a:r>
            <a:r>
              <a:rPr b="1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домом.</a:t>
            </a:r>
            <a:br>
              <a:rPr b="1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Дом настроен на </a:t>
            </a:r>
            <a:r>
              <a:rPr b="1" lang="en-US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вас</a:t>
            </a:r>
            <a:r>
              <a:rPr b="1" i="0" lang="en-US" sz="3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500"/>
          </a:p>
        </p:txBody>
      </p:sp>
      <p:pic>
        <p:nvPicPr>
          <p:cNvPr descr="22.jpg" id="107" name="Google Shape;107;p4"/>
          <p:cNvPicPr preferRelativeResize="0"/>
          <p:nvPr/>
        </p:nvPicPr>
        <p:blipFill rotWithShape="1">
          <a:blip r:embed="rId4">
            <a:alphaModFix/>
          </a:blip>
          <a:srcRect b="9993" l="8651" r="4224" t="18030"/>
          <a:stretch/>
        </p:blipFill>
        <p:spPr>
          <a:xfrm>
            <a:off x="-41586" y="10517"/>
            <a:ext cx="10164419" cy="6996929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70196"/>
              </a:srgbClr>
            </a:outerShdw>
          </a:effectLst>
        </p:spPr>
      </p:pic>
      <p:pic>
        <p:nvPicPr>
          <p:cNvPr descr="33.jpg" id="108" name="Google Shape;108;p4"/>
          <p:cNvPicPr preferRelativeResize="0"/>
          <p:nvPr/>
        </p:nvPicPr>
        <p:blipFill rotWithShape="1">
          <a:blip r:embed="rId5">
            <a:alphaModFix/>
          </a:blip>
          <a:srcRect b="5059" l="3597" r="0" t="23356"/>
          <a:stretch/>
        </p:blipFill>
        <p:spPr>
          <a:xfrm>
            <a:off x="-21797" y="7005438"/>
            <a:ext cx="10144550" cy="6700159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70196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7.jpg" id="113" name="Google Shape;11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 txBox="1"/>
          <p:nvPr/>
        </p:nvSpPr>
        <p:spPr>
          <a:xfrm>
            <a:off x="351806" y="382380"/>
            <a:ext cx="109350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VIOR. Грот</a:t>
            </a:r>
            <a:endParaRPr/>
          </a:p>
        </p:txBody>
      </p:sp>
      <p:sp>
        <p:nvSpPr>
          <p:cNvPr id="115" name="Google Shape;115;p5"/>
          <p:cNvSpPr txBox="1"/>
          <p:nvPr/>
        </p:nvSpPr>
        <p:spPr>
          <a:xfrm>
            <a:off x="14799630" y="2725216"/>
            <a:ext cx="8599800" cy="3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Площадь - от 9</a:t>
            </a:r>
            <a:r>
              <a:rPr lang="en-US" sz="3500">
                <a:solidFill>
                  <a:srgbClr val="09090B"/>
                </a:solidFill>
              </a:rPr>
              <a:t>2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м.кв. (без учета террас)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Стоимость - от 4</a:t>
            </a:r>
            <a:r>
              <a:rPr lang="en-US" sz="3500">
                <a:solidFill>
                  <a:srgbClr val="09090B"/>
                </a:solidFill>
              </a:rPr>
              <a:t>8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млн руб.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Включает все инженерные сети, витальное наполнение, внутреннюю отделку и комплектацию.</a:t>
            </a:r>
            <a:endParaRPr/>
          </a:p>
        </p:txBody>
      </p:sp>
      <p:pic>
        <p:nvPicPr>
          <p:cNvPr descr="Снимок экрана 2026-01-26 в 11.28.20.png" id="116" name="Google Shape;11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27989" y="6346428"/>
            <a:ext cx="8343037" cy="3998904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REimagineHome_1773172586074_2x.jpg" id="117" name="Google Shape;117;p5"/>
          <p:cNvPicPr preferRelativeResize="0"/>
          <p:nvPr/>
        </p:nvPicPr>
        <p:blipFill rotWithShape="1">
          <a:blip r:embed="rId5">
            <a:alphaModFix/>
          </a:blip>
          <a:srcRect b="0" l="2075" r="3699" t="0"/>
          <a:stretch/>
        </p:blipFill>
        <p:spPr>
          <a:xfrm>
            <a:off x="7277008" y="6766285"/>
            <a:ext cx="5977136" cy="4260851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REimagineHome_1773173332422_2x.jpg" id="118" name="Google Shape;11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3206" y="6766373"/>
            <a:ext cx="6343222" cy="4260674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REimagineHome_1773206951344_1x.jpg" id="119" name="Google Shape;119;p5"/>
          <p:cNvPicPr preferRelativeResize="0"/>
          <p:nvPr/>
        </p:nvPicPr>
        <p:blipFill rotWithShape="1">
          <a:blip r:embed="rId7">
            <a:alphaModFix/>
          </a:blip>
          <a:srcRect b="0" l="3642" r="1952" t="0"/>
          <a:stretch/>
        </p:blipFill>
        <p:spPr>
          <a:xfrm>
            <a:off x="7264109" y="2500542"/>
            <a:ext cx="5988268" cy="4255579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REimagineHome_1773207655138_1x.jpg" id="120" name="Google Shape;12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9277" y="2497963"/>
            <a:ext cx="6351080" cy="4260851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5.jpg" id="125" name="Google Shape;1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/>
          <p:nvPr/>
        </p:nvSpPr>
        <p:spPr>
          <a:xfrm>
            <a:off x="351806" y="382380"/>
            <a:ext cx="109350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VIOR. </a:t>
            </a:r>
            <a:r>
              <a:rPr lang="en-US" sz="4000"/>
              <a:t>Кобра</a:t>
            </a:r>
            <a:endParaRPr/>
          </a:p>
        </p:txBody>
      </p:sp>
      <p:pic>
        <p:nvPicPr>
          <p:cNvPr descr="Снимок экрана 2026-02-16 в 16.43.53.png" id="127" name="Google Shape;12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724" y="2354121"/>
            <a:ext cx="12941301" cy="9029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imagineHome_1773170827068_2x.jpg" id="128" name="Google Shape;12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50397" y="5465956"/>
            <a:ext cx="8708879" cy="584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14893497" y="2481072"/>
            <a:ext cx="8822679" cy="2686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Площадь - от 156 м.кв. (без учета террас)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Стоимость - от 70 млн руб.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Включает все инженерные сети, витальное наполнение, внутреннюю отделку и комплектацию.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5.jpg" id="134" name="Google Shape;1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/>
          <p:nvPr/>
        </p:nvSpPr>
        <p:spPr>
          <a:xfrm>
            <a:off x="872861" y="2444574"/>
            <a:ext cx="12507396" cy="86234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136;p7"/>
          <p:cNvSpPr txBox="1"/>
          <p:nvPr/>
        </p:nvSpPr>
        <p:spPr>
          <a:xfrm>
            <a:off x="351806" y="382380"/>
            <a:ext cx="10935098" cy="127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VIOR. Массив</a:t>
            </a:r>
            <a:endParaRPr/>
          </a:p>
        </p:txBody>
      </p:sp>
      <p:sp>
        <p:nvSpPr>
          <p:cNvPr id="137" name="Google Shape;137;p7"/>
          <p:cNvSpPr txBox="1"/>
          <p:nvPr/>
        </p:nvSpPr>
        <p:spPr>
          <a:xfrm>
            <a:off x="14432524" y="2694698"/>
            <a:ext cx="8885400" cy="3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Площадь - от 3</a:t>
            </a:r>
            <a:r>
              <a:rPr lang="en-US" sz="3500">
                <a:solidFill>
                  <a:srgbClr val="09090B"/>
                </a:solidFill>
              </a:rPr>
              <a:t>14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м.кв. (без учета террас)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Стоимость - от 1</a:t>
            </a:r>
            <a:r>
              <a:rPr lang="en-US" sz="3500">
                <a:solidFill>
                  <a:srgbClr val="09090B"/>
                </a:solidFill>
              </a:rPr>
              <a:t>30</a:t>
            </a: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 млн руб.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9090B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09090B"/>
                </a:solidFill>
                <a:latin typeface="Arial"/>
                <a:ea typeface="Arial"/>
                <a:cs typeface="Arial"/>
                <a:sym typeface="Arial"/>
              </a:rPr>
              <a:t>Включает все инженерные сети, витальное наполнение, внутреннюю отделку и комплектацию.</a:t>
            </a:r>
            <a:endParaRPr/>
          </a:p>
        </p:txBody>
      </p:sp>
      <p:pic>
        <p:nvPicPr>
          <p:cNvPr id="138" name="Google Shape;138;p7" title="Снимок экрана 2026-05-23 в 21.31.49.png"/>
          <p:cNvPicPr preferRelativeResize="0"/>
          <p:nvPr/>
        </p:nvPicPr>
        <p:blipFill rotWithShape="1">
          <a:blip r:embed="rId4">
            <a:alphaModFix/>
          </a:blip>
          <a:srcRect b="0" l="4312" r="4322" t="0"/>
          <a:stretch/>
        </p:blipFill>
        <p:spPr>
          <a:xfrm>
            <a:off x="1017875" y="8152059"/>
            <a:ext cx="3894045" cy="26822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ignupdate_02.28 (1).png" id="139" name="Google Shape;139;p7"/>
          <p:cNvPicPr preferRelativeResize="0"/>
          <p:nvPr/>
        </p:nvPicPr>
        <p:blipFill rotWithShape="1">
          <a:blip r:embed="rId5">
            <a:alphaModFix/>
          </a:blip>
          <a:srcRect b="7101" l="0" r="4661" t="12296"/>
          <a:stretch/>
        </p:blipFill>
        <p:spPr>
          <a:xfrm>
            <a:off x="14288928" y="5992028"/>
            <a:ext cx="9172691" cy="48936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imagineHome_1773174714338_2x.jpg" id="140" name="Google Shape;140;p7"/>
          <p:cNvPicPr preferRelativeResize="0"/>
          <p:nvPr/>
        </p:nvPicPr>
        <p:blipFill rotWithShape="1">
          <a:blip r:embed="rId6">
            <a:alphaModFix/>
          </a:blip>
          <a:srcRect b="0" l="4982" r="9570" t="16521"/>
          <a:stretch/>
        </p:blipFill>
        <p:spPr>
          <a:xfrm>
            <a:off x="5013001" y="8145610"/>
            <a:ext cx="4106913" cy="2695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imagineHome_1773175862746_2x.jpg" id="141" name="Google Shape;141;p7"/>
          <p:cNvPicPr preferRelativeResize="0"/>
          <p:nvPr/>
        </p:nvPicPr>
        <p:blipFill rotWithShape="1">
          <a:blip r:embed="rId7">
            <a:alphaModFix/>
          </a:blip>
          <a:srcRect b="11058" l="9665" r="1824" t="0"/>
          <a:stretch/>
        </p:blipFill>
        <p:spPr>
          <a:xfrm flipH="1">
            <a:off x="9221005" y="8137276"/>
            <a:ext cx="4014425" cy="271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 title="Снимок экрана 2026-05-23 в 21.29.33.png"/>
          <p:cNvPicPr preferRelativeResize="0"/>
          <p:nvPr/>
        </p:nvPicPr>
        <p:blipFill rotWithShape="1">
          <a:blip r:embed="rId8">
            <a:alphaModFix/>
          </a:blip>
          <a:srcRect b="13820" l="0" r="0" t="22020"/>
          <a:stretch/>
        </p:blipFill>
        <p:spPr>
          <a:xfrm>
            <a:off x="1042238" y="2694688"/>
            <a:ext cx="12168623" cy="53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4.jpg" id="147" name="Google Shape;1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/>
        </p:nvSpPr>
        <p:spPr>
          <a:xfrm>
            <a:off x="351806" y="382380"/>
            <a:ext cx="10935098" cy="127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VIOR. Ареал</a:t>
            </a:r>
            <a:endParaRPr/>
          </a:p>
        </p:txBody>
      </p:sp>
      <p:pic>
        <p:nvPicPr>
          <p:cNvPr descr="REimagineHome_1773178981516_2x.jpg" id="149" name="Google Shape;14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5596" y="1966876"/>
            <a:ext cx="9111540" cy="3863755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70196"/>
              </a:srgbClr>
            </a:outerShdw>
          </a:effectLst>
        </p:spPr>
      </p:pic>
      <p:pic>
        <p:nvPicPr>
          <p:cNvPr descr="REimagineHome_1773178563652_2x.jpg" id="150" name="Google Shape;15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14776" y="6947086"/>
            <a:ext cx="13354281" cy="5662891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70196"/>
              </a:srgbClr>
            </a:outerShdw>
          </a:effectLst>
        </p:spPr>
      </p:pic>
      <p:sp>
        <p:nvSpPr>
          <p:cNvPr id="151" name="Google Shape;151;p8"/>
          <p:cNvSpPr/>
          <p:nvPr/>
        </p:nvSpPr>
        <p:spPr>
          <a:xfrm>
            <a:off x="5523523" y="7701185"/>
            <a:ext cx="3626556" cy="7908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Google Shape;152;p8"/>
          <p:cNvSpPr txBox="1"/>
          <p:nvPr/>
        </p:nvSpPr>
        <p:spPr>
          <a:xfrm>
            <a:off x="5608874" y="7035496"/>
            <a:ext cx="6569992" cy="127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Площадь - 1550 м.кв.</a:t>
            </a:r>
            <a:endParaRPr/>
          </a:p>
        </p:txBody>
      </p:sp>
      <p:sp>
        <p:nvSpPr>
          <p:cNvPr id="153" name="Google Shape;153;p8"/>
          <p:cNvSpPr txBox="1"/>
          <p:nvPr/>
        </p:nvSpPr>
        <p:spPr>
          <a:xfrm>
            <a:off x="7711742" y="1571690"/>
            <a:ext cx="6569991" cy="127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Площадь - 500 м.кв.</a:t>
            </a: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7635596" y="1464622"/>
            <a:ext cx="9111539" cy="8803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7711742" y="1571690"/>
            <a:ext cx="6569991" cy="127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Площадь - 500 м.кв.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ля презезнтации-06.jpg" id="160" name="Google Shape;16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9"/>
          <p:cNvSpPr txBox="1"/>
          <p:nvPr/>
        </p:nvSpPr>
        <p:spPr>
          <a:xfrm>
            <a:off x="351806" y="382380"/>
            <a:ext cx="10935098" cy="127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VIOR. Ареал</a:t>
            </a:r>
            <a:endParaRPr/>
          </a:p>
        </p:txBody>
      </p:sp>
      <p:sp>
        <p:nvSpPr>
          <p:cNvPr id="162" name="Google Shape;162;p9"/>
          <p:cNvSpPr txBox="1"/>
          <p:nvPr/>
        </p:nvSpPr>
        <p:spPr>
          <a:xfrm>
            <a:off x="16496195" y="2570563"/>
            <a:ext cx="7491331" cy="3778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Площадь - от 500 м.кв.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Этажность - 2 этажа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Стоимость - от 220 млн руб.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Включает все инженерные сети, витальное наполнение, внутреннюю отделку и комплектацию.</a:t>
            </a:r>
            <a:endParaRPr/>
          </a:p>
        </p:txBody>
      </p:sp>
      <p:pic>
        <p:nvPicPr>
          <p:cNvPr descr="01_02.png" id="163" name="Google Shape;163;p9"/>
          <p:cNvPicPr preferRelativeResize="0"/>
          <p:nvPr/>
        </p:nvPicPr>
        <p:blipFill rotWithShape="1">
          <a:blip r:embed="rId4">
            <a:alphaModFix/>
          </a:blip>
          <a:srcRect b="12230" l="8427" r="14070" t="10504"/>
          <a:stretch/>
        </p:blipFill>
        <p:spPr>
          <a:xfrm>
            <a:off x="348930" y="1895478"/>
            <a:ext cx="7587645" cy="5128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2_upscale.png" id="164" name="Google Shape;16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81838" y="7812790"/>
            <a:ext cx="7329878" cy="497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1_upscale.png" id="165" name="Google Shape;16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0593403" y="7812790"/>
            <a:ext cx="7329878" cy="497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2_02_upscale.png" id="166" name="Google Shape;16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80781" y="1861810"/>
            <a:ext cx="7660787" cy="5195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